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0952-5F72-4D7C-A0E9-D347A30D32B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5A45-06A8-48CB-A4C7-2C39AFDD4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5A45-06A8-48CB-A4C7-2C39AFDD4D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D734-9162-4CF8-BE37-D1101EE4AE35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AB41-8E02-4C19-8BEA-8652592A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Please write your field of dissertation on the blank 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/>
              <a:t>mutation in a tumor-suppressor gene is analogous to a dysfunctional brake in an automobile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18" t="28125" r="37701" b="26042"/>
          <a:stretch>
            <a:fillRect/>
          </a:stretch>
        </p:blipFill>
        <p:spPr bwMode="auto">
          <a:xfrm>
            <a:off x="1333459" y="2186793"/>
            <a:ext cx="6477081" cy="335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Oncogene</a:t>
            </a:r>
            <a:r>
              <a:rPr lang="en-US" sz="3200" dirty="0" smtClean="0"/>
              <a:t> and tumor-suppressor gene mutations: coordinated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 the </a:t>
            </a:r>
            <a:r>
              <a:rPr lang="en-US" dirty="0" smtClean="0">
                <a:solidFill>
                  <a:srgbClr val="FF0000"/>
                </a:solidFill>
              </a:rPr>
              <a:t>NEOPLASTIC</a:t>
            </a:r>
            <a:r>
              <a:rPr lang="en-US" dirty="0" smtClean="0"/>
              <a:t> process by:</a:t>
            </a:r>
          </a:p>
          <a:p>
            <a:pPr lvl="1"/>
            <a:r>
              <a:rPr lang="en-US" dirty="0" smtClean="0"/>
              <a:t>Increasing tumor cell number through the stimulation of cell birth.</a:t>
            </a:r>
          </a:p>
          <a:p>
            <a:pPr lvl="1"/>
            <a:r>
              <a:rPr lang="en-US" dirty="0" smtClean="0"/>
              <a:t>Inhibition of cell death or cell-cycle arrest. </a:t>
            </a:r>
          </a:p>
          <a:p>
            <a:pPr lvl="1"/>
            <a:r>
              <a:rPr lang="en-US" dirty="0" smtClean="0"/>
              <a:t>The increase can be caused by activating genes that drive the cell cycle.</a:t>
            </a:r>
          </a:p>
          <a:p>
            <a:pPr lvl="1"/>
            <a:r>
              <a:rPr lang="en-US" dirty="0" smtClean="0"/>
              <a:t>Inhibiting normal apoptotic processes.</a:t>
            </a:r>
          </a:p>
          <a:p>
            <a:pPr lvl="1"/>
            <a:r>
              <a:rPr lang="en-US" dirty="0" smtClean="0"/>
              <a:t>Facilitating the provision of nutrients through enhanced angiogenesis.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G</a:t>
            </a:r>
            <a:r>
              <a:rPr lang="en-US" dirty="0" smtClean="0"/>
              <a:t>enes or Caretakers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Promotes </a:t>
            </a:r>
            <a:r>
              <a:rPr lang="en-US" dirty="0" err="1" smtClean="0"/>
              <a:t>tumorigenesis</a:t>
            </a:r>
            <a:r>
              <a:rPr lang="en-US" dirty="0" smtClean="0"/>
              <a:t> due to mutation in following genes:</a:t>
            </a:r>
          </a:p>
          <a:p>
            <a:pPr lvl="1"/>
            <a:r>
              <a:rPr lang="en-US" dirty="0" smtClean="0"/>
              <a:t>Mismatch repair (MMR) gene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ucleotide-excision repair (NER) gene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ase-excision repair (BER) gene</a:t>
            </a:r>
          </a:p>
          <a:p>
            <a:r>
              <a:rPr lang="en-US" dirty="0"/>
              <a:t>(</a:t>
            </a:r>
            <a:r>
              <a:rPr lang="en-US" dirty="0" smtClean="0"/>
              <a:t>genes responsible for repairing subtle mistakes made during normal DNA replication or induced by exposure to mutagens)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Tumor-suppressor Genes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170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30980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Tumor-suppressor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Stability Genes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30593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9144000" cy="25834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Oncogenes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801"/>
            <a:ext cx="9144000" cy="30593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9651"/>
            <a:ext cx="9144000" cy="160614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6" y="1652588"/>
            <a:ext cx="8987190" cy="43672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240268"/>
            <a:ext cx="6019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Involved Genes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9530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Rb</a:t>
            </a:r>
            <a:r>
              <a:rPr lang="en-US" dirty="0" smtClean="0"/>
              <a:t> and p53 pathway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529414" cy="49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05238" y="5657671"/>
            <a:ext cx="3233962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Red box: </a:t>
            </a:r>
            <a:r>
              <a:rPr lang="en-US" sz="1400" dirty="0" err="1" smtClean="0"/>
              <a:t>Germline</a:t>
            </a:r>
            <a:r>
              <a:rPr lang="en-US" sz="1400" dirty="0" smtClean="0"/>
              <a:t> Mutation in gene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Green Box: </a:t>
            </a:r>
            <a:r>
              <a:rPr lang="en-US" sz="1400" dirty="0" smtClean="0"/>
              <a:t>Somatic mutation in gene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Diamonds: </a:t>
            </a:r>
            <a:r>
              <a:rPr lang="en-US" sz="1400" dirty="0" smtClean="0"/>
              <a:t>P-P interaction</a:t>
            </a:r>
          </a:p>
          <a:p>
            <a:r>
              <a:rPr lang="en-US" sz="1400" dirty="0" smtClean="0"/>
              <a:t>Red </a:t>
            </a:r>
            <a:r>
              <a:rPr lang="en-US" sz="1400" dirty="0" smtClean="0">
                <a:solidFill>
                  <a:srgbClr val="FF0000"/>
                </a:solidFill>
              </a:rPr>
              <a:t>arrow: </a:t>
            </a:r>
            <a:r>
              <a:rPr lang="en-US" sz="1400" dirty="0" smtClean="0"/>
              <a:t>Transcriptional </a:t>
            </a:r>
            <a:r>
              <a:rPr lang="en-US" sz="1400" dirty="0" err="1" smtClean="0"/>
              <a:t>induciton</a:t>
            </a:r>
            <a:endParaRPr lang="en-US" sz="1400" dirty="0" smtClean="0"/>
          </a:p>
          <a:p>
            <a:r>
              <a:rPr lang="en-US" sz="1400" dirty="0" smtClean="0"/>
              <a:t>T-bars indicate: Transcriptional repression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9624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30480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Solid Tumor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048000" cy="12192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Liquid Tumor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28956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L</a:t>
            </a:r>
            <a:r>
              <a:rPr lang="en-US" sz="1600" dirty="0" err="1" smtClean="0"/>
              <a:t>eukemias</a:t>
            </a:r>
            <a:r>
              <a:rPr lang="en-US" sz="1600" dirty="0" smtClean="0"/>
              <a:t> and lymphomas, composed of </a:t>
            </a:r>
            <a:r>
              <a:rPr lang="en-US" sz="1600" dirty="0" err="1" smtClean="0"/>
              <a:t>neoplastic</a:t>
            </a:r>
            <a:r>
              <a:rPr lang="en-US" sz="1600" dirty="0" smtClean="0"/>
              <a:t> cells whose precursors are normally mobile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Epithelial or </a:t>
            </a:r>
            <a:r>
              <a:rPr lang="en-US" sz="1600" dirty="0" err="1" smtClean="0"/>
              <a:t>mesenchymal</a:t>
            </a:r>
            <a:r>
              <a:rPr lang="en-US" sz="1600" dirty="0" smtClean="0"/>
              <a:t> cells that normally are immobile.</a:t>
            </a:r>
            <a:endParaRPr lang="en-US" sz="1600" dirty="0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rot="5400000">
            <a:off x="1600200" y="3886200"/>
            <a:ext cx="5943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600200" y="3810000"/>
            <a:ext cx="5943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00400" y="3886200"/>
            <a:ext cx="2743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differences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44958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T</a:t>
            </a:r>
            <a:r>
              <a:rPr lang="en-US" sz="1600" dirty="0" smtClean="0"/>
              <a:t>hree mutations seem to be required to develop a malignant solid tumor in adults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chromosome translocations are much less common in solid tumors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4495800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O</a:t>
            </a:r>
            <a:r>
              <a:rPr lang="en-US" sz="1600" dirty="0" smtClean="0"/>
              <a:t>nly one or two mutations may be required to develop a malignant liquid tumor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Oncogene</a:t>
            </a:r>
            <a:r>
              <a:rPr lang="en-US" sz="1600" dirty="0" smtClean="0"/>
              <a:t> activations caused by chromosome translocation events are the most common genetic alterations observed in liquid tumors</a:t>
            </a:r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6324600"/>
            <a:ext cx="55626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I</a:t>
            </a:r>
            <a:r>
              <a:rPr lang="en-US" sz="1600" b="1" dirty="0" err="1" smtClean="0"/>
              <a:t>nactivations</a:t>
            </a:r>
            <a:r>
              <a:rPr lang="en-US" sz="1600" b="1" dirty="0" smtClean="0"/>
              <a:t> of tumor-suppressor genes are </a:t>
            </a:r>
            <a:r>
              <a:rPr lang="en-US" sz="1600" b="1" dirty="0" err="1" smtClean="0"/>
              <a:t>ubiquitious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Cancer: Genes and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Apoptosis Pathway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070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Cancer: A genetic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Three main responsible genes:</a:t>
            </a:r>
          </a:p>
          <a:p>
            <a:pPr lvl="1"/>
            <a:r>
              <a:rPr lang="en-US" sz="2400" dirty="0" err="1" smtClean="0"/>
              <a:t>Oncogenes</a:t>
            </a:r>
            <a:endParaRPr lang="en-US" sz="2400" dirty="0" smtClean="0"/>
          </a:p>
          <a:p>
            <a:pPr lvl="1"/>
            <a:r>
              <a:rPr lang="en-US" sz="2400" dirty="0" smtClean="0"/>
              <a:t>Tumor-suppressor genes </a:t>
            </a:r>
          </a:p>
          <a:p>
            <a:pPr lvl="1"/>
            <a:r>
              <a:rPr lang="en-US" sz="2400" dirty="0" smtClean="0"/>
              <a:t>Stability genes</a:t>
            </a:r>
          </a:p>
          <a:p>
            <a:endParaRPr lang="en-US" sz="2800" dirty="0" smtClean="0"/>
          </a:p>
          <a:p>
            <a:r>
              <a:rPr lang="en-US" sz="2800" dirty="0" smtClean="0"/>
              <a:t>Mutation in single gene can cause the disease but can’t cause the cancer.</a:t>
            </a:r>
          </a:p>
          <a:p>
            <a:endParaRPr lang="en-US" sz="2800" dirty="0" smtClean="0"/>
          </a:p>
          <a:p>
            <a:r>
              <a:rPr lang="en-US" sz="2800" dirty="0" smtClean="0"/>
              <a:t>Cancer cause due to multiple defective genes.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 err="1" smtClean="0"/>
              <a:t>germline</a:t>
            </a:r>
            <a:r>
              <a:rPr lang="en-US" sz="2800" dirty="0" smtClean="0"/>
              <a:t> mutation in above genes then predispositions to </a:t>
            </a:r>
            <a:r>
              <a:rPr lang="en-US" sz="2800" dirty="0" smtClean="0">
                <a:solidFill>
                  <a:srgbClr val="FF0000"/>
                </a:solidFill>
              </a:rPr>
              <a:t>Cancer </a:t>
            </a:r>
            <a:r>
              <a:rPr lang="en-US" sz="2800" dirty="0" smtClean="0"/>
              <a:t>and if in somatic then </a:t>
            </a:r>
            <a:r>
              <a:rPr lang="en-US" sz="2800" dirty="0" smtClean="0">
                <a:solidFill>
                  <a:srgbClr val="FF0000"/>
                </a:solidFill>
              </a:rPr>
              <a:t>sporadic tumors.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The most common mutations, in </a:t>
            </a:r>
            <a:r>
              <a:rPr lang="en-US" sz="2800" dirty="0" err="1" smtClean="0"/>
              <a:t>germline</a:t>
            </a:r>
            <a:r>
              <a:rPr lang="en-US" sz="2800" dirty="0" smtClean="0"/>
              <a:t>, are subtle (point mutations or small deletions or insertions), whereas all types of mutation can be found in tumor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How Proto-</a:t>
            </a:r>
            <a:r>
              <a:rPr lang="en-US" sz="3600" dirty="0" err="1" smtClean="0"/>
              <a:t>Oncogenes</a:t>
            </a:r>
            <a:r>
              <a:rPr lang="en-US" sz="3600" dirty="0" smtClean="0"/>
              <a:t> Become </a:t>
            </a:r>
            <a:r>
              <a:rPr lang="en-US" sz="3600" dirty="0" err="1" smtClean="0"/>
              <a:t>Oncogenes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>Point mutations, deletions, or insertions that lead to a hyperactive gene product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Point mutations, deletions, or insertions in the promoter region of a proto-oncogene that lead to increased transcription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Gene amplification events leading to extra chromosomal copies of a proto-oncogene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Chromosomal translocation events that relocate a proto-oncogene to a new chromosomal site that leads to higher expression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Chromosomal translocations that lead to a fusion between a proto-oncogene and a second gene, which produces a fusion protein with </a:t>
            </a:r>
            <a:r>
              <a:rPr lang="en-US" sz="2000" dirty="0" err="1" smtClean="0"/>
              <a:t>oncogenic</a:t>
            </a:r>
            <a:r>
              <a:rPr lang="en-US" sz="2000" dirty="0" smtClean="0"/>
              <a:t> activity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Oncogene</a:t>
            </a:r>
            <a:r>
              <a:rPr lang="en-US" dirty="0" smtClean="0"/>
              <a:t> activations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Defective gene formation due to:</a:t>
            </a:r>
          </a:p>
          <a:p>
            <a:pPr lvl="1"/>
            <a:r>
              <a:rPr lang="en-US" dirty="0" smtClean="0"/>
              <a:t>Chromosomal translocations</a:t>
            </a:r>
          </a:p>
          <a:p>
            <a:pPr lvl="1"/>
            <a:r>
              <a:rPr lang="en-US" dirty="0" smtClean="0"/>
              <a:t>Gene amplifications </a:t>
            </a:r>
          </a:p>
          <a:p>
            <a:pPr lvl="1"/>
            <a:r>
              <a:rPr lang="en-US" dirty="0" smtClean="0"/>
              <a:t>Subtle </a:t>
            </a:r>
            <a:r>
              <a:rPr lang="en-US" dirty="0" err="1" smtClean="0"/>
              <a:t>intragenic</a:t>
            </a:r>
            <a:r>
              <a:rPr lang="en-US" dirty="0" smtClean="0"/>
              <a:t> mutations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457200"/>
            <a:ext cx="57668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4886980"/>
            <a:ext cx="342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valine</a:t>
            </a:r>
            <a:r>
              <a:rPr lang="en-US" sz="1400" dirty="0" smtClean="0"/>
              <a:t> to a glutamate: activates the enzyme even in the absence of signals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In case of </a:t>
            </a:r>
            <a:r>
              <a:rPr lang="en-US" b="1" dirty="0" smtClean="0"/>
              <a:t>Sickle-cell disease </a:t>
            </a:r>
            <a:r>
              <a:rPr lang="en-US" dirty="0" err="1" smtClean="0"/>
              <a:t>Glu</a:t>
            </a:r>
            <a:r>
              <a:rPr lang="en-US" dirty="0" smtClean="0"/>
              <a:t> replace with Val.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838200"/>
            <a:ext cx="2743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Involved Genes in different cancer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5029200"/>
            <a:ext cx="4038599" cy="10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 mutation in an </a:t>
            </a:r>
            <a:r>
              <a:rPr lang="en-US" sz="2800" b="1" dirty="0" err="1" smtClean="0"/>
              <a:t>oncogene</a:t>
            </a:r>
            <a:r>
              <a:rPr lang="en-US" sz="2800" b="1" dirty="0" smtClean="0"/>
              <a:t> is analogous to a stuck accelerator in an vehicle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19812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Pathways involve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304800"/>
            <a:ext cx="6096001" cy="63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419600"/>
            <a:ext cx="367395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box: </a:t>
            </a:r>
            <a:r>
              <a:rPr lang="en-US" dirty="0" err="1" smtClean="0"/>
              <a:t>Germline</a:t>
            </a:r>
            <a:r>
              <a:rPr lang="en-US" dirty="0" smtClean="0"/>
              <a:t> Mutation in gene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Box: </a:t>
            </a:r>
            <a:r>
              <a:rPr lang="en-US" dirty="0" smtClean="0"/>
              <a:t>Somatic mutation in gene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Diamonds: </a:t>
            </a:r>
            <a:r>
              <a:rPr lang="en-US" dirty="0" smtClean="0"/>
              <a:t>P-P interaction</a:t>
            </a:r>
          </a:p>
          <a:p>
            <a:r>
              <a:rPr lang="en-US" dirty="0" smtClean="0"/>
              <a:t>Red </a:t>
            </a:r>
            <a:r>
              <a:rPr lang="en-US" dirty="0" smtClean="0">
                <a:solidFill>
                  <a:srgbClr val="FF0000"/>
                </a:solidFill>
              </a:rPr>
              <a:t>arrow: </a:t>
            </a:r>
            <a:r>
              <a:rPr lang="en-US" dirty="0" smtClean="0"/>
              <a:t>Transcriptional </a:t>
            </a:r>
            <a:r>
              <a:rPr lang="en-US" dirty="0" err="1" smtClean="0"/>
              <a:t>induciton</a:t>
            </a:r>
            <a:endParaRPr lang="en-US" dirty="0" smtClean="0"/>
          </a:p>
          <a:p>
            <a:r>
              <a:rPr lang="en-US" dirty="0" smtClean="0"/>
              <a:t>GPG: growth-promoting-gene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8600" cy="1096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Tumor-suppressor genes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involves in declivity of gene activity by following methods: </a:t>
            </a:r>
          </a:p>
          <a:p>
            <a:pPr lvl="1"/>
            <a:r>
              <a:rPr lang="en-US" dirty="0" err="1" smtClean="0"/>
              <a:t>Missense</a:t>
            </a:r>
            <a:r>
              <a:rPr lang="en-US" dirty="0" smtClean="0"/>
              <a:t> mutations at residues that are essential for its activity</a:t>
            </a:r>
          </a:p>
          <a:p>
            <a:pPr lvl="1"/>
            <a:r>
              <a:rPr lang="en-US" dirty="0" smtClean="0"/>
              <a:t>Mutations that result in a truncated protein</a:t>
            </a:r>
          </a:p>
          <a:p>
            <a:pPr lvl="1"/>
            <a:r>
              <a:rPr lang="en-US" dirty="0" smtClean="0"/>
              <a:t>Deletions or insertions of various sizes</a:t>
            </a:r>
          </a:p>
          <a:p>
            <a:pPr lvl="1"/>
            <a:r>
              <a:rPr lang="en-US" dirty="0" smtClean="0"/>
              <a:t>Epigenetic silencing.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577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Please write your field of dissertation on the blank sheet</vt:lpstr>
      <vt:lpstr>Cancer: Genes and pathways</vt:lpstr>
      <vt:lpstr>Cancer: A genetic disease</vt:lpstr>
      <vt:lpstr>How Proto-Oncogenes Become Oncogenes</vt:lpstr>
      <vt:lpstr>Oncogene activations</vt:lpstr>
      <vt:lpstr>Slide 6</vt:lpstr>
      <vt:lpstr>Slide 7</vt:lpstr>
      <vt:lpstr>Pathways involve</vt:lpstr>
      <vt:lpstr>Tumor-suppressor genes </vt:lpstr>
      <vt:lpstr>mutation in a tumor-suppressor gene is analogous to a dysfunctional brake in an automobile</vt:lpstr>
      <vt:lpstr>Oncogene and tumor-suppressor gene mutations: coordinated function</vt:lpstr>
      <vt:lpstr>Stability Genes or Caretakers</vt:lpstr>
      <vt:lpstr>Tumor-suppressor Genes</vt:lpstr>
      <vt:lpstr>Tumor-suppressor Genes</vt:lpstr>
      <vt:lpstr>Stability Genes</vt:lpstr>
      <vt:lpstr>Oncogenes</vt:lpstr>
      <vt:lpstr>Slide 17</vt:lpstr>
      <vt:lpstr>Rb and p53 pathway</vt:lpstr>
      <vt:lpstr>Tumors</vt:lpstr>
      <vt:lpstr>Apoptosis Pathway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Cancer: Genes and pathways</dc:title>
  <dc:creator>Gaurav</dc:creator>
  <cp:lastModifiedBy>Gaurav</cp:lastModifiedBy>
  <cp:revision>16</cp:revision>
  <dcterms:created xsi:type="dcterms:W3CDTF">2011-01-23T05:28:01Z</dcterms:created>
  <dcterms:modified xsi:type="dcterms:W3CDTF">2011-02-27T17:34:50Z</dcterms:modified>
</cp:coreProperties>
</file>